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ee3d67b38f_2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ee3d67b38f_2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ef4099b0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ef4099b0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2ef4d3c94c4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2ef4d3c94c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ef4099b0d1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ef4099b0d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ef4099b0d1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ef4099b0d1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ef4099b0d1_1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ef4099b0d1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ef4099b0d1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ef4099b0d1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ef4d3c94c4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ef4d3c94c4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e8ba9dc434_3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e8ba9dc434_3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ece369189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ece36918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ef4d3c94c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ef4d3c94c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2ebd2c865b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2ebd2c865b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ede671a59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ede671a59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ee3d67b38f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ee3d67b38f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ebd2c865b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ebd2c865b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ede671a59c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ede671a59c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3.png"/><Relationship Id="rId4" Type="http://schemas.openxmlformats.org/officeDocument/2006/relationships/image" Target="../media/image26.png"/><Relationship Id="rId5" Type="http://schemas.openxmlformats.org/officeDocument/2006/relationships/image" Target="../media/image32.png"/><Relationship Id="rId6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4.png"/><Relationship Id="rId4" Type="http://schemas.openxmlformats.org/officeDocument/2006/relationships/image" Target="../media/image38.png"/><Relationship Id="rId5" Type="http://schemas.openxmlformats.org/officeDocument/2006/relationships/image" Target="../media/image27.png"/><Relationship Id="rId6" Type="http://schemas.openxmlformats.org/officeDocument/2006/relationships/image" Target="../media/image3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3.png"/><Relationship Id="rId4" Type="http://schemas.openxmlformats.org/officeDocument/2006/relationships/image" Target="../media/image31.png"/><Relationship Id="rId5" Type="http://schemas.openxmlformats.org/officeDocument/2006/relationships/image" Target="../media/image28.png"/><Relationship Id="rId6" Type="http://schemas.openxmlformats.org/officeDocument/2006/relationships/image" Target="../media/image3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5.png"/><Relationship Id="rId4" Type="http://schemas.openxmlformats.org/officeDocument/2006/relationships/image" Target="../media/image37.png"/><Relationship Id="rId5" Type="http://schemas.openxmlformats.org/officeDocument/2006/relationships/image" Target="../media/image29.png"/><Relationship Id="rId6" Type="http://schemas.openxmlformats.org/officeDocument/2006/relationships/image" Target="../media/image3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2.jpg"/><Relationship Id="rId5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19.png"/><Relationship Id="rId5" Type="http://schemas.openxmlformats.org/officeDocument/2006/relationships/image" Target="../media/image13.png"/><Relationship Id="rId6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22.png"/><Relationship Id="rId5" Type="http://schemas.openxmlformats.org/officeDocument/2006/relationships/image" Target="../media/image5.png"/><Relationship Id="rId6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5.png"/><Relationship Id="rId5" Type="http://schemas.openxmlformats.org/officeDocument/2006/relationships/image" Target="../media/image17.png"/><Relationship Id="rId6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dk2"/>
                </a:highlight>
              </a:rPr>
              <a:t>SuperBIT Calibration</a:t>
            </a:r>
            <a:endParaRPr>
              <a:highlight>
                <a:schemeClr val="dk2"/>
              </a:highlight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Liam O’Shaughnessy</a:t>
            </a:r>
            <a:endParaRPr>
              <a:highlight>
                <a:schemeClr val="lt1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chemeClr val="lt1"/>
                </a:highlight>
              </a:rPr>
              <a:t>07/30/2024</a:t>
            </a:r>
            <a:endParaRPr>
              <a:highlight>
                <a:schemeClr val="lt1"/>
              </a:highlight>
            </a:endParaRPr>
          </a:p>
        </p:txBody>
      </p:sp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7" name="Google Shape;147;p22"/>
          <p:cNvSpPr txBox="1"/>
          <p:nvPr/>
        </p:nvSpPr>
        <p:spPr>
          <a:xfrm>
            <a:off x="574575" y="996850"/>
            <a:ext cx="2644500" cy="20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BIT 2 x HSC r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MCMC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48" name="Google Shape;148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60550" y="96925"/>
            <a:ext cx="4838900" cy="483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Densities of Fields</a:t>
            </a:r>
            <a:endParaRPr/>
          </a:p>
        </p:txBody>
      </p:sp>
      <p:sp>
        <p:nvSpPr>
          <p:cNvPr id="154" name="Google Shape;154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and method</a:t>
            </a:r>
            <a:endParaRPr/>
          </a:p>
        </p:txBody>
      </p:sp>
      <p:sp>
        <p:nvSpPr>
          <p:cNvPr id="160" name="Google Shape;160;p24"/>
          <p:cNvSpPr txBox="1"/>
          <p:nvPr>
            <p:ph idx="1" type="body"/>
          </p:nvPr>
        </p:nvSpPr>
        <p:spPr>
          <a:xfrm>
            <a:off x="311700" y="1152475"/>
            <a:ext cx="8520600" cy="3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Many good, bright points in SuperBIT’s cosmosk data excluded due to their HSC counterpart object being blended; can we quantify why?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Hypothesis: </a:t>
            </a:r>
            <a:r>
              <a:rPr lang="en" u="sng"/>
              <a:t>greater blending</a:t>
            </a:r>
            <a:r>
              <a:rPr lang="en"/>
              <a:t> associated with </a:t>
            </a:r>
            <a:r>
              <a:rPr lang="en" u="sng"/>
              <a:t>worse angular resolution</a:t>
            </a:r>
            <a:r>
              <a:rPr lang="en"/>
              <a:t> and </a:t>
            </a:r>
            <a:r>
              <a:rPr lang="en" u="sng"/>
              <a:t>greater density</a:t>
            </a:r>
            <a:r>
              <a:rPr lang="en"/>
              <a:t> of objects in the </a:t>
            </a:r>
            <a:r>
              <a:rPr lang="en"/>
              <a:t>vicinity</a:t>
            </a:r>
            <a:r>
              <a:rPr lang="en"/>
              <a:t> of the object of interest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 every raw field of vision (i.e. unmatched set of points), restrict to the common window of observation, then, about every object, count the number of objects in a 0.005 degree radius -&gt; “neighbor density”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Replacing counting the total number of objects with only objects whose flux is above the mean flux -&gt; “bright neighbor density”</a:t>
            </a:r>
            <a:endParaRPr/>
          </a:p>
        </p:txBody>
      </p:sp>
      <p:sp>
        <p:nvSpPr>
          <p:cNvPr id="161" name="Google Shape;161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7" name="Google Shape;167;p25"/>
          <p:cNvSpPr txBox="1"/>
          <p:nvPr/>
        </p:nvSpPr>
        <p:spPr>
          <a:xfrm>
            <a:off x="3422550" y="202225"/>
            <a:ext cx="3112500" cy="8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A1689, over common window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8625" y="2571750"/>
            <a:ext cx="3461174" cy="259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55375"/>
            <a:ext cx="3422550" cy="2566913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5"/>
          <p:cNvSpPr txBox="1"/>
          <p:nvPr/>
        </p:nvSpPr>
        <p:spPr>
          <a:xfrm>
            <a:off x="3530525" y="2281050"/>
            <a:ext cx="903000" cy="5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BIT 1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71" name="Google Shape;171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95264" y="0"/>
            <a:ext cx="3348733" cy="251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95258" y="2656075"/>
            <a:ext cx="3348742" cy="251155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/>
        </p:nvSpPr>
        <p:spPr>
          <a:xfrm>
            <a:off x="4880450" y="2374950"/>
            <a:ext cx="740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BIT 2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6"/>
          <p:cNvSpPr txBox="1"/>
          <p:nvPr/>
        </p:nvSpPr>
        <p:spPr>
          <a:xfrm>
            <a:off x="3561300" y="166125"/>
            <a:ext cx="2021400" cy="92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A1689, over common window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80" name="Google Shape;18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378234" cy="2533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609825"/>
            <a:ext cx="3378226" cy="2533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26"/>
          <p:cNvSpPr txBox="1"/>
          <p:nvPr/>
        </p:nvSpPr>
        <p:spPr>
          <a:xfrm>
            <a:off x="3440550" y="2173650"/>
            <a:ext cx="986100" cy="79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HSC g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65775" y="0"/>
            <a:ext cx="3378226" cy="2533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65775" y="2609838"/>
            <a:ext cx="3378226" cy="2533662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26"/>
          <p:cNvSpPr txBox="1"/>
          <p:nvPr/>
        </p:nvSpPr>
        <p:spPr>
          <a:xfrm>
            <a:off x="4818150" y="2173650"/>
            <a:ext cx="893100" cy="4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HSC r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27"/>
          <p:cNvSpPr txBox="1"/>
          <p:nvPr/>
        </p:nvSpPr>
        <p:spPr>
          <a:xfrm>
            <a:off x="3505950" y="145375"/>
            <a:ext cx="2132100" cy="5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Cosmosk, over common window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42901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571750"/>
            <a:ext cx="3429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 txBox="1"/>
          <p:nvPr/>
        </p:nvSpPr>
        <p:spPr>
          <a:xfrm>
            <a:off x="3530525" y="2312150"/>
            <a:ext cx="879300" cy="70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BIT 1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95" name="Google Shape;195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15000" y="-34500"/>
            <a:ext cx="3429000" cy="2571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14999" y="2571750"/>
            <a:ext cx="3429000" cy="2571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7"/>
          <p:cNvSpPr txBox="1"/>
          <p:nvPr/>
        </p:nvSpPr>
        <p:spPr>
          <a:xfrm>
            <a:off x="4831975" y="2308650"/>
            <a:ext cx="1066200" cy="52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BIT 2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3" name="Google Shape;203;p28"/>
          <p:cNvSpPr txBox="1"/>
          <p:nvPr/>
        </p:nvSpPr>
        <p:spPr>
          <a:xfrm>
            <a:off x="3267450" y="76150"/>
            <a:ext cx="2139000" cy="7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Cosmosk, over common window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204" name="Google Shape;20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3322850" cy="2492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651350"/>
            <a:ext cx="3322883" cy="249215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8"/>
          <p:cNvSpPr txBox="1"/>
          <p:nvPr/>
        </p:nvSpPr>
        <p:spPr>
          <a:xfrm>
            <a:off x="3371300" y="2187525"/>
            <a:ext cx="1426200" cy="10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HSC g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207" name="Google Shape;20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80375" y="0"/>
            <a:ext cx="3363626" cy="252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2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80375" y="2620781"/>
            <a:ext cx="3363626" cy="2522719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8"/>
          <p:cNvSpPr txBox="1"/>
          <p:nvPr/>
        </p:nvSpPr>
        <p:spPr>
          <a:xfrm>
            <a:off x="4679675" y="2263650"/>
            <a:ext cx="1363800" cy="61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HSC r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15" name="Google Shape;215;p29"/>
          <p:cNvSpPr txBox="1"/>
          <p:nvPr>
            <p:ph idx="1" type="body"/>
          </p:nvPr>
        </p:nvSpPr>
        <p:spPr>
          <a:xfrm>
            <a:off x="311700" y="1132275"/>
            <a:ext cx="8520600" cy="3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total density, on average 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a1689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BIT </a:t>
            </a:r>
            <a:endParaRPr/>
          </a:p>
          <a:p>
            <a:pPr indent="-310832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Band 1 = 15 obj/arcmin^2</a:t>
            </a:r>
            <a:endParaRPr/>
          </a:p>
          <a:p>
            <a:pPr indent="-310832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Band 2 = 10 obj/arcmin^2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HSC</a:t>
            </a:r>
            <a:endParaRPr/>
          </a:p>
          <a:p>
            <a:pPr indent="-310832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g Band = 15 obj/arcmin^2</a:t>
            </a:r>
            <a:endParaRPr/>
          </a:p>
          <a:p>
            <a:pPr indent="-310832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r Band</a:t>
            </a:r>
            <a:r>
              <a:rPr lang="en"/>
              <a:t> = 17 obj/arcmin^2</a:t>
            </a:r>
            <a:endParaRPr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Cosmosk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lang="en"/>
              <a:t>BIT </a:t>
            </a:r>
            <a:endParaRPr/>
          </a:p>
          <a:p>
            <a:pPr indent="-310832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Band 1 = 14 obj/arcmin^2</a:t>
            </a:r>
            <a:endParaRPr/>
          </a:p>
          <a:p>
            <a:pPr indent="-310832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lang="en"/>
              <a:t>Band 2 = 10 obj/arcmin^2</a:t>
            </a:r>
            <a:endParaRPr/>
          </a:p>
          <a:p>
            <a:pPr indent="-310832" lvl="1" marL="914400" rtl="0" algn="l">
              <a:spcBef>
                <a:spcPts val="0"/>
              </a:spcBef>
              <a:spcAft>
                <a:spcPts val="0"/>
              </a:spcAft>
              <a:buSzPct val="100000"/>
              <a:buChar char="○"/>
            </a:pPr>
            <a:r>
              <a:rPr b="1" lang="en"/>
              <a:t>HSC </a:t>
            </a:r>
            <a:endParaRPr b="1"/>
          </a:p>
          <a:p>
            <a:pPr indent="-310832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b="1" lang="en"/>
              <a:t>g Band = </a:t>
            </a:r>
            <a:r>
              <a:rPr b="1" i="1" lang="en"/>
              <a:t>45</a:t>
            </a:r>
            <a:r>
              <a:rPr b="1" lang="en"/>
              <a:t> obj/arcmin^2</a:t>
            </a:r>
            <a:endParaRPr b="1"/>
          </a:p>
          <a:p>
            <a:pPr indent="-310832" lvl="2" marL="1371600" rtl="0" algn="l">
              <a:spcBef>
                <a:spcPts val="0"/>
              </a:spcBef>
              <a:spcAft>
                <a:spcPts val="0"/>
              </a:spcAft>
              <a:buSzPct val="100000"/>
              <a:buChar char="■"/>
            </a:pPr>
            <a:r>
              <a:rPr b="1" lang="en"/>
              <a:t>r Band= </a:t>
            </a:r>
            <a:r>
              <a:rPr b="1" i="1" lang="en"/>
              <a:t>42</a:t>
            </a:r>
            <a:r>
              <a:rPr b="1" lang="en"/>
              <a:t> obj/arcmin^2</a:t>
            </a:r>
            <a:endParaRPr b="1"/>
          </a:p>
          <a:p>
            <a:pPr indent="-334327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n"/>
              <a:t>(Still) blended objects in the HSC combinations for cosmosk, maybe it doesn’t </a:t>
            </a:r>
            <a:r>
              <a:rPr lang="en"/>
              <a:t>throw</a:t>
            </a:r>
            <a:r>
              <a:rPr lang="en"/>
              <a:t> off the fit as much with 1xg as opposed to 2xr? ~90% vs. ~50%</a:t>
            </a:r>
            <a:endParaRPr/>
          </a:p>
        </p:txBody>
      </p:sp>
      <p:sp>
        <p:nvSpPr>
          <p:cNvPr id="216" name="Google Shape;216;p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420"/>
              <a:t>Objective - Photometric Calibration with Hyper-Suprime Cam</a:t>
            </a:r>
            <a:endParaRPr sz="2420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Determine a good multiplicative factor [HSC’s/counts] that relates SuperBIT flux values to HSC flux values, per band combination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Flux_HSC_band_j = </a:t>
            </a:r>
            <a:r>
              <a:rPr b="1" lang="en" u="sng"/>
              <a:t>alpha_ij</a:t>
            </a:r>
            <a:r>
              <a:rPr lang="en"/>
              <a:t> * Flux_BIT_band_i</a:t>
            </a:r>
            <a:endParaRPr/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Markov Chain Monte Carlo</a:t>
            </a:r>
            <a:endParaRPr/>
          </a:p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29930" y="0"/>
            <a:ext cx="1714071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2992650"/>
            <a:ext cx="3213918" cy="21508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5607175" y="773625"/>
            <a:ext cx="19086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David W. Hogg</a:t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3342750" y="3817200"/>
            <a:ext cx="26850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Casino de Monte Carlo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0"/>
            <a:ext cx="1714075" cy="245422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2005650" y="409750"/>
            <a:ext cx="1811700" cy="1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2005650" y="636200"/>
            <a:ext cx="971100" cy="10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Markov</a:t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Subject to BIT_flux &gt; 0.005 (eliminates very dim objects), PSF-like curve elimination, </a:t>
            </a:r>
            <a:r>
              <a:rPr b="1" lang="en"/>
              <a:t>S/N (flux/background) &gt;10</a:t>
            </a:r>
            <a:r>
              <a:rPr lang="en"/>
              <a:t>, </a:t>
            </a:r>
            <a:r>
              <a:rPr b="1" lang="en"/>
              <a:t>BIT_flux &lt;0.07 (dim region of a1689 in same brightness regime as cosmosk), </a:t>
            </a:r>
            <a:r>
              <a:rPr lang="en"/>
              <a:t>and visually-inspected outlier exclusion from large residuals</a:t>
            </a:r>
            <a:endParaRPr/>
          </a:p>
        </p:txBody>
      </p:sp>
      <p:sp>
        <p:nvSpPr>
          <p:cNvPr id="83" name="Google Shape;83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2893625" y="1502200"/>
            <a:ext cx="8862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90" name="Google Shape;90;p17"/>
          <p:cNvSpPr txBox="1"/>
          <p:nvPr/>
        </p:nvSpPr>
        <p:spPr>
          <a:xfrm>
            <a:off x="3401200" y="332300"/>
            <a:ext cx="2281500" cy="199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dk1"/>
                </a:solidFill>
              </a:rPr>
              <a:t>BIT 1 x HSC g - a1689</a:t>
            </a:r>
            <a:endParaRPr b="1" sz="1800" u="sng">
              <a:solidFill>
                <a:schemeClr val="dk1"/>
              </a:solidFill>
            </a:endParaRPr>
          </a:p>
        </p:txBody>
      </p:sp>
      <p:sp>
        <p:nvSpPr>
          <p:cNvPr id="91" name="Google Shape;91;p17"/>
          <p:cNvSpPr txBox="1"/>
          <p:nvPr/>
        </p:nvSpPr>
        <p:spPr>
          <a:xfrm>
            <a:off x="4938900" y="1502200"/>
            <a:ext cx="2194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92" name="Google Shape;9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82700" y="2571750"/>
            <a:ext cx="3461301" cy="259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15011" y="0"/>
            <a:ext cx="342899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0" y="2373600"/>
            <a:ext cx="4882315" cy="276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-45825"/>
            <a:ext cx="3225901" cy="2419433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/>
        </p:nvSpPr>
        <p:spPr>
          <a:xfrm>
            <a:off x="3271650" y="1156050"/>
            <a:ext cx="2471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%data remaining after outlier exclusion: 95.8%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2" name="Google Shape;102;p18"/>
          <p:cNvSpPr txBox="1"/>
          <p:nvPr/>
        </p:nvSpPr>
        <p:spPr>
          <a:xfrm>
            <a:off x="3163625" y="436025"/>
            <a:ext cx="2699700" cy="14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dk1"/>
                </a:solidFill>
              </a:rPr>
              <a:t>BIT 1 x HSC g - cosmosk</a:t>
            </a:r>
            <a:endParaRPr b="1" sz="1800" u="sng">
              <a:solidFill>
                <a:schemeClr val="dk1"/>
              </a:solidFill>
            </a:endParaRPr>
          </a:p>
        </p:txBody>
      </p:sp>
      <p:sp>
        <p:nvSpPr>
          <p:cNvPr id="103" name="Google Shape;103;p18"/>
          <p:cNvSpPr txBox="1"/>
          <p:nvPr/>
        </p:nvSpPr>
        <p:spPr>
          <a:xfrm>
            <a:off x="4938900" y="1502200"/>
            <a:ext cx="21945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04" name="Google Shape;10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47299" y="2608088"/>
            <a:ext cx="3396701" cy="25475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326000"/>
            <a:ext cx="4966217" cy="2817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0866" y="4"/>
            <a:ext cx="3461333" cy="2595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3101350" cy="232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8"/>
          <p:cNvSpPr txBox="1"/>
          <p:nvPr/>
        </p:nvSpPr>
        <p:spPr>
          <a:xfrm>
            <a:off x="3101350" y="1149150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%data remaining after outlier exclusion: 91.9%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19"/>
          <p:cNvSpPr txBox="1"/>
          <p:nvPr/>
        </p:nvSpPr>
        <p:spPr>
          <a:xfrm>
            <a:off x="574575" y="1010700"/>
            <a:ext cx="2173800" cy="203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BIT 1 x HSC g</a:t>
            </a:r>
            <a:endParaRPr sz="18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</a:rPr>
              <a:t>MCMC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15" name="Google Shape;11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57525" y="124625"/>
            <a:ext cx="4977375" cy="497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0"/>
          <p:cNvSpPr txBox="1"/>
          <p:nvPr/>
        </p:nvSpPr>
        <p:spPr>
          <a:xfrm>
            <a:off x="3800525" y="356575"/>
            <a:ext cx="2007900" cy="119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dk1"/>
                </a:solidFill>
              </a:rPr>
              <a:t>BIT 2 x HSC r - a1689</a:t>
            </a:r>
            <a:endParaRPr b="1" sz="1800" u="sng">
              <a:solidFill>
                <a:schemeClr val="dk1"/>
              </a:solidFill>
            </a:endParaRPr>
          </a:p>
        </p:txBody>
      </p:sp>
      <p:sp>
        <p:nvSpPr>
          <p:cNvPr id="122" name="Google Shape;122;p20"/>
          <p:cNvSpPr txBox="1"/>
          <p:nvPr/>
        </p:nvSpPr>
        <p:spPr>
          <a:xfrm>
            <a:off x="2715150" y="1630350"/>
            <a:ext cx="9000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23" name="Google Shape;123;p20"/>
          <p:cNvSpPr txBox="1"/>
          <p:nvPr/>
        </p:nvSpPr>
        <p:spPr>
          <a:xfrm>
            <a:off x="5150425" y="1630350"/>
            <a:ext cx="131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24" name="Google Shape;12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4375" y="2571750"/>
            <a:ext cx="3479626" cy="2609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715000" y="0"/>
            <a:ext cx="3429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0"/>
          <p:cNvPicPr preferRelativeResize="0"/>
          <p:nvPr/>
        </p:nvPicPr>
        <p:blipFill rotWithShape="1">
          <a:blip r:embed="rId5">
            <a:alphaModFix/>
          </a:blip>
          <a:srcRect b="797" l="0" r="0" t="797"/>
          <a:stretch/>
        </p:blipFill>
        <p:spPr>
          <a:xfrm>
            <a:off x="0" y="2346775"/>
            <a:ext cx="5009505" cy="2796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3129026" cy="234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0"/>
          <p:cNvSpPr txBox="1"/>
          <p:nvPr/>
        </p:nvSpPr>
        <p:spPr>
          <a:xfrm>
            <a:off x="3508213" y="1149150"/>
            <a:ext cx="1827600" cy="7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%data remaining after outlier exclusion: 90.8%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4" name="Google Shape;134;p21"/>
          <p:cNvSpPr txBox="1"/>
          <p:nvPr/>
        </p:nvSpPr>
        <p:spPr>
          <a:xfrm>
            <a:off x="3337875" y="280425"/>
            <a:ext cx="2326500" cy="11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 u="sng">
                <a:solidFill>
                  <a:schemeClr val="dk1"/>
                </a:solidFill>
              </a:rPr>
              <a:t>BIT 2 x HSC r - cosmosk</a:t>
            </a:r>
            <a:endParaRPr b="1" sz="1800" u="sng">
              <a:solidFill>
                <a:schemeClr val="dk1"/>
              </a:solidFill>
            </a:endParaRPr>
          </a:p>
        </p:txBody>
      </p:sp>
      <p:sp>
        <p:nvSpPr>
          <p:cNvPr id="135" name="Google Shape;135;p21"/>
          <p:cNvSpPr txBox="1"/>
          <p:nvPr/>
        </p:nvSpPr>
        <p:spPr>
          <a:xfrm>
            <a:off x="2715150" y="1630350"/>
            <a:ext cx="900000" cy="5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sp>
        <p:nvSpPr>
          <p:cNvPr id="136" name="Google Shape;136;p21"/>
          <p:cNvSpPr txBox="1"/>
          <p:nvPr/>
        </p:nvSpPr>
        <p:spPr>
          <a:xfrm>
            <a:off x="5150425" y="1630350"/>
            <a:ext cx="13152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137" name="Google Shape;13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64375" y="2571756"/>
            <a:ext cx="3479626" cy="26097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1"/>
          <p:cNvPicPr preferRelativeResize="0"/>
          <p:nvPr/>
        </p:nvPicPr>
        <p:blipFill rotWithShape="1">
          <a:blip r:embed="rId4">
            <a:alphaModFix/>
          </a:blip>
          <a:srcRect b="797" l="0" r="0" t="797"/>
          <a:stretch/>
        </p:blipFill>
        <p:spPr>
          <a:xfrm>
            <a:off x="0" y="2367525"/>
            <a:ext cx="4972342" cy="277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715000" y="0"/>
            <a:ext cx="3429000" cy="257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0" y="0"/>
            <a:ext cx="3156675" cy="23675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1"/>
          <p:cNvSpPr txBox="1"/>
          <p:nvPr/>
        </p:nvSpPr>
        <p:spPr>
          <a:xfrm>
            <a:off x="3281325" y="1086850"/>
            <a:ext cx="2381400" cy="7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%data remaining after outlier exclusion: 54.1%</a:t>
            </a:r>
            <a:endParaRPr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